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525" r:id="rId3"/>
    <p:sldId id="522" r:id="rId4"/>
    <p:sldId id="528" r:id="rId5"/>
    <p:sldId id="529" r:id="rId6"/>
    <p:sldId id="527" r:id="rId7"/>
    <p:sldId id="52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7-20T14:58:41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E8D09-E99A-4FF0-86F5-9BFAB9F645D3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6391-C0BA-4F92-B1C6-7A94A110A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18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>
            <a:extLst>
              <a:ext uri="{FF2B5EF4-FFF2-40B4-BE49-F238E27FC236}">
                <a16:creationId xmlns:a16="http://schemas.microsoft.com/office/drawing/2014/main" id="{41BCC4F8-4DB5-48B0-98F9-89DA6B466E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>
            <a:extLst>
              <a:ext uri="{FF2B5EF4-FFF2-40B4-BE49-F238E27FC236}">
                <a16:creationId xmlns:a16="http://schemas.microsoft.com/office/drawing/2014/main" id="{5EBAE850-A892-4096-B412-6FEF2E8479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r>
              <a:rPr altLang="fr-FR">
                <a:latin typeface="Calibri" panose="020F0502020204030204" pitchFamily="34" charset="0"/>
              </a:rPr>
              <a:t>Ces 107 millions sont bien des financements </a:t>
            </a:r>
            <a:r>
              <a:rPr altLang="fr-FR" b="1">
                <a:latin typeface="Calibri" panose="020F0502020204030204" pitchFamily="34" charset="0"/>
              </a:rPr>
              <a:t>complémentaires</a:t>
            </a:r>
            <a:endParaRPr altLang="fr-FR">
              <a:latin typeface="Calibri" panose="020F0502020204030204" pitchFamily="34" charset="0"/>
            </a:endParaRPr>
          </a:p>
          <a:p>
            <a:r>
              <a:rPr altLang="fr-FR">
                <a:latin typeface="Calibri" panose="020F0502020204030204" pitchFamily="34" charset="0"/>
              </a:rPr>
              <a:t>L’objectif  était bien de venir trouver une solution pour </a:t>
            </a:r>
            <a:r>
              <a:rPr altLang="fr-FR" b="1">
                <a:latin typeface="Calibri" panose="020F0502020204030204" pitchFamily="34" charset="0"/>
              </a:rPr>
              <a:t>réduire les fonds propres</a:t>
            </a:r>
            <a:r>
              <a:rPr altLang="fr-FR">
                <a:latin typeface="Calibri" panose="020F0502020204030204" pitchFamily="34" charset="0"/>
              </a:rPr>
              <a:t> à injecter dans les opérations dans un contexte restreint.</a:t>
            </a:r>
          </a:p>
          <a:p>
            <a:r>
              <a:rPr altLang="fr-FR">
                <a:latin typeface="Calibri" panose="020F0502020204030204" pitchFamily="34" charset="0"/>
              </a:rPr>
              <a:t>Nous sommes allés chercher la BEI dans un </a:t>
            </a:r>
            <a:r>
              <a:rPr altLang="fr-FR" b="1">
                <a:latin typeface="Calibri" panose="020F0502020204030204" pitchFamily="34" charset="0"/>
              </a:rPr>
              <a:t>contexte bien particulier</a:t>
            </a:r>
            <a:r>
              <a:rPr altLang="fr-FR">
                <a:latin typeface="Calibri" panose="020F0502020204030204" pitchFamily="34" charset="0"/>
              </a:rPr>
              <a:t>, au 1</a:t>
            </a:r>
            <a:r>
              <a:rPr altLang="fr-FR" baseline="30000">
                <a:latin typeface="Calibri" panose="020F0502020204030204" pitchFamily="34" charset="0"/>
              </a:rPr>
              <a:t>er</a:t>
            </a:r>
            <a:r>
              <a:rPr altLang="fr-FR">
                <a:latin typeface="Calibri" panose="020F0502020204030204" pitchFamily="34" charset="0"/>
              </a:rPr>
              <a:t> semestre 2018, dans un moment de forte incertitude pour le secteur HLM, où l’on invite les bailleurs à faire un pas de côté pour trouver de nouvelles solutions. L’enjeu pour les OPH était de maintenir leur PSP</a:t>
            </a:r>
          </a:p>
          <a:p>
            <a:r>
              <a:rPr altLang="fr-FR">
                <a:latin typeface="Calibri" panose="020F0502020204030204" pitchFamily="34" charset="0"/>
              </a:rPr>
              <a:t>A l’époque la CDC n’avait pas encore eu le temps de réadapter son offre en matière de réhabilitation énergétique.</a:t>
            </a:r>
          </a:p>
          <a:p>
            <a:r>
              <a:rPr altLang="fr-FR">
                <a:latin typeface="Calibri" panose="020F0502020204030204" pitchFamily="34" charset="0"/>
              </a:rPr>
              <a:t>La Banque des Territoires est non seulement le financeur principal des bailleurs et représente bien au-delà un partenaire, dont on mesure le soutien stratégique alors que la CDC alors le gouvernement sur les impacts d’une RLS à 1,5 milliards. </a:t>
            </a:r>
          </a:p>
        </p:txBody>
      </p:sp>
      <p:sp>
        <p:nvSpPr>
          <p:cNvPr id="9220" name="Espace réservé du numéro de diapositive 3">
            <a:extLst>
              <a:ext uri="{FF2B5EF4-FFF2-40B4-BE49-F238E27FC236}">
                <a16:creationId xmlns:a16="http://schemas.microsoft.com/office/drawing/2014/main" id="{69CA7BE1-5953-4282-A2BE-5E1EEBA2F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0" tIns="47795" rIns="95590" bIns="4779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C5EF15-0187-4558-8B0E-1CE5373CD9B6}" type="slidenum">
              <a:rPr lang="fr-FR" altLang="fr-FR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</a:t>
            </a:fld>
            <a:endParaRPr lang="fr-FR" altLang="fr-FR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71D75-7EA2-4A8E-A7AB-B8C275FF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0AEC8E-8901-40BB-B441-A43571F86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E033E9-B166-4DE1-AD50-341D87A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0A25-C8F7-4F41-B1D0-AEEB62DED61A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CCEBF6-CBED-447A-AADF-293CD76BE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750182-10A4-466F-A129-7D9396B9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C642-2B8B-4DEE-8F6D-2314FEA88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06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9CAE6-95A7-454D-A81D-6723A0F4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4CFD9C-5DC2-41BA-A077-BD20E6448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9B7CD9-F5BC-4122-A559-E78B8C29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0A25-C8F7-4F41-B1D0-AEEB62DED61A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4D8E5A-248B-47B6-9347-E943876E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947F38-426C-403B-A57F-7D49F0B8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C642-2B8B-4DEE-8F6D-2314FEA88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88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0E5EE4-2BD3-4722-BA95-BACB32E20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0633F0-C669-45AD-9C0C-FF717903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1A279A-F0DF-46CD-BA0A-2AD0DCA4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0A25-C8F7-4F41-B1D0-AEEB62DED61A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73C16-0677-4A09-8E81-11835632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B4C2C3-9486-490F-B382-2ED92643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C642-2B8B-4DEE-8F6D-2314FEA88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39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96BC0-5DCB-4B05-A140-86AE53A6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8FC029-76C4-4339-82F4-ABDDF90A2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AC5661-A553-41E5-8908-A22CD4C2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0A25-C8F7-4F41-B1D0-AEEB62DED61A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82FB16-A851-4A01-AD48-79C30E0A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7E77FE-6A0E-4B02-8EAF-E7A7E4E0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C642-2B8B-4DEE-8F6D-2314FEA88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4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EF892-52BC-4834-966D-7096F75A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1F935C-C721-4287-9F0A-D1D6DE156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1F8AA1-B8B4-45DD-8517-D05C365D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0A25-C8F7-4F41-B1D0-AEEB62DED61A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78EB4E-91EE-409C-B3EE-CB3648F0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746B95-0E20-4D79-B520-16C3BCD7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C642-2B8B-4DEE-8F6D-2314FEA88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36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7076A-627F-49F3-A3BF-996858E1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605139-BC86-4F65-A9E4-1392CE5CA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90E2D4-BC12-460F-850B-6C5F69310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523D2-56D1-4A0A-8300-E40E5579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0A25-C8F7-4F41-B1D0-AEEB62DED61A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E100B2-5D6D-4436-B28A-6F27A84B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548DE9-E43B-4F6B-A635-E65EA53F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C642-2B8B-4DEE-8F6D-2314FEA88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68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F5388-7434-494D-B147-58166496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043257-BFB6-4E15-8567-284638714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B9C8F5-054E-4020-9C88-5DB525B5F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493B00-33FC-4D98-9A03-2125CB3F2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A00AE6-7EDA-4BA4-8448-50F52EF12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9EB7C0-F0F6-4E27-BA93-CA53FBEB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0A25-C8F7-4F41-B1D0-AEEB62DED61A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4CA6C6A-C5A3-47F7-A573-C4F31961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AAB76FD-EA32-486B-B17A-9EB48CFD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C642-2B8B-4DEE-8F6D-2314FEA88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42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BAAF4-0633-4E72-B530-65DA3962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90C9E9-6624-4F36-A1E0-DC2B3B9A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0A25-C8F7-4F41-B1D0-AEEB62DED61A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836586-08BC-4D80-A324-45B1FBD0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2E2644-311E-4F28-8377-F486D2E8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C642-2B8B-4DEE-8F6D-2314FEA88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6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A13B80-1461-4F5F-9B4B-04BEAFC3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0A25-C8F7-4F41-B1D0-AEEB62DED61A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EC5653-BFF6-4D7E-9418-4EA97E6C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697D91-04AF-485B-B2A9-A5E1837B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C642-2B8B-4DEE-8F6D-2314FEA88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54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13153-D4F4-421F-8A9F-02DE6AE5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748896-3DDE-4466-8BCC-3212A9A62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6BEE4D-E030-429A-8918-4EC55DB64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776027-40F8-4CE3-9507-4A33973E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0A25-C8F7-4F41-B1D0-AEEB62DED61A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158AC7-B0E1-488C-97D2-C529D4B2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ECFEF6-503C-497B-96D8-D3194ADE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C642-2B8B-4DEE-8F6D-2314FEA88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19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70C10-AA46-4573-BB7A-F1BC9B2F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788D32F-C391-42BB-8938-9CAC5457A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E98650-0C17-45B4-BDA6-9FBBA6A4F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BDCAB6-054E-404E-A5F9-FDFD538A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0A25-C8F7-4F41-B1D0-AEEB62DED61A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67B861-BF03-499A-BA29-60008C5A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3CD2B6-3C45-4E72-B86D-7F7F5C6F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C642-2B8B-4DEE-8F6D-2314FEA88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6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FBC1E6-3EA6-4E84-9843-C4DDD6B84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192453-609B-443E-A4B0-3C209911E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EE9E66-B107-4D70-9472-49B811B9E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0A25-C8F7-4F41-B1D0-AEEB62DED61A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20EE4-3C6D-4FF5-BFDC-03D1D7CC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F25E75-BDBA-4AC1-ADFC-CDE047E5B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6C642-2B8B-4DEE-8F6D-2314FEA88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3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480644B-FEE1-4443-9C99-6E60684EF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40" y="5448361"/>
            <a:ext cx="2866567" cy="14032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2DA4B6-DF65-4A1A-AA9E-DE323C635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01" y="919875"/>
            <a:ext cx="4126632" cy="21614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EBEEB7E-1266-461E-B280-80317416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19" y="5515979"/>
            <a:ext cx="1354466" cy="12702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47CE74C-AC58-4B75-B3DB-A327694D10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83" y="5723493"/>
            <a:ext cx="1275994" cy="10207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058282-8855-45E9-8A6C-037C07199006}"/>
              </a:ext>
            </a:extLst>
          </p:cNvPr>
          <p:cNvSpPr/>
          <p:nvPr/>
        </p:nvSpPr>
        <p:spPr>
          <a:xfrm>
            <a:off x="3537140" y="0"/>
            <a:ext cx="8711440" cy="5672563"/>
          </a:xfrm>
          <a:prstGeom prst="rect">
            <a:avLst/>
          </a:prstGeom>
          <a:solidFill>
            <a:srgbClr val="394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D8C4BD2-E77D-4815-B6A4-46089711E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7827" y="-21621"/>
            <a:ext cx="4782413" cy="56725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22AF5B-3BEA-40CB-BDDE-613EA0C362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350" y="3856322"/>
            <a:ext cx="3137819" cy="6999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748D26-80CD-491B-9C88-A43661A793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"/>
          <a:stretch/>
        </p:blipFill>
        <p:spPr>
          <a:xfrm>
            <a:off x="9143997" y="1708892"/>
            <a:ext cx="3093621" cy="7741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FD0563-55DB-424F-8615-B2A09ADC70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0" y="3925897"/>
            <a:ext cx="2947101" cy="11908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481B4A-0509-4783-BD5F-1BFAC3A05AB6}"/>
              </a:ext>
            </a:extLst>
          </p:cNvPr>
          <p:cNvSpPr/>
          <p:nvPr/>
        </p:nvSpPr>
        <p:spPr>
          <a:xfrm>
            <a:off x="3133178" y="5650944"/>
            <a:ext cx="9186581" cy="7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BFEA0C-9705-49B8-8F4A-C8695CEBEFBE}"/>
              </a:ext>
            </a:extLst>
          </p:cNvPr>
          <p:cNvSpPr txBox="1"/>
          <p:nvPr/>
        </p:nvSpPr>
        <p:spPr>
          <a:xfrm flipH="1">
            <a:off x="3465308" y="6592438"/>
            <a:ext cx="5645837" cy="259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3943AC"/>
                </a:solidFill>
              </a:rPr>
              <a:t>UNION EUROPEENNE      CONSEIL DE L’EUROPE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317B6B-FB6F-41A7-A633-0DD618C29C5F}"/>
              </a:ext>
            </a:extLst>
          </p:cNvPr>
          <p:cNvSpPr txBox="1"/>
          <p:nvPr/>
        </p:nvSpPr>
        <p:spPr>
          <a:xfrm>
            <a:off x="8680240" y="2622879"/>
            <a:ext cx="347890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Pacte d’investissement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Mobiliser les fonds européens avec la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#logementabordableUE #</a:t>
            </a:r>
            <a:r>
              <a:rPr lang="fr-FR" b="1" dirty="0" err="1">
                <a:solidFill>
                  <a:schemeClr val="bg1"/>
                </a:solidFill>
              </a:rPr>
              <a:t>InvestEUHLM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Ã©sultat de recherche d'images pour &quot;la banque des territoires&quot;">
            <a:extLst>
              <a:ext uri="{FF2B5EF4-FFF2-40B4-BE49-F238E27FC236}">
                <a16:creationId xmlns:a16="http://schemas.microsoft.com/office/drawing/2014/main" id="{F3DCF548-B077-432D-AD66-7821BDE1D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77" y="5729636"/>
            <a:ext cx="3976551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5320DFE5-C2A3-47BD-85DA-66441EB7DD9B}"/>
                  </a:ext>
                </a:extLst>
              </p14:cNvPr>
              <p14:cNvContentPartPr/>
              <p14:nvPr/>
            </p14:nvContentPartPr>
            <p14:xfrm>
              <a:off x="4723740" y="426540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5320DFE5-C2A3-47BD-85DA-66441EB7DD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6100" y="40854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ABF6976E-61FA-4FB0-ACB4-454D1842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00" y="3583528"/>
            <a:ext cx="2137372" cy="9237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5385841-987E-4D92-A910-4886278336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57" y="3583527"/>
            <a:ext cx="2235568" cy="56937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D2A31B9-91BF-475A-941B-DEF6C61E1DFB}"/>
              </a:ext>
            </a:extLst>
          </p:cNvPr>
          <p:cNvSpPr txBox="1"/>
          <p:nvPr/>
        </p:nvSpPr>
        <p:spPr>
          <a:xfrm>
            <a:off x="8958943" y="6342069"/>
            <a:ext cx="1681840" cy="369332"/>
          </a:xfrm>
          <a:custGeom>
            <a:avLst/>
            <a:gdLst>
              <a:gd name="connsiteX0" fmla="*/ 0 w 4620986"/>
              <a:gd name="connsiteY0" fmla="*/ 0 h 369332"/>
              <a:gd name="connsiteX1" fmla="*/ 4620986 w 4620986"/>
              <a:gd name="connsiteY1" fmla="*/ 0 h 369332"/>
              <a:gd name="connsiteX2" fmla="*/ 4620986 w 4620986"/>
              <a:gd name="connsiteY2" fmla="*/ 369332 h 369332"/>
              <a:gd name="connsiteX3" fmla="*/ 0 w 4620986"/>
              <a:gd name="connsiteY3" fmla="*/ 369332 h 369332"/>
              <a:gd name="connsiteX4" fmla="*/ 0 w 4620986"/>
              <a:gd name="connsiteY4" fmla="*/ 0 h 369332"/>
              <a:gd name="connsiteX0" fmla="*/ 0 w 4620986"/>
              <a:gd name="connsiteY0" fmla="*/ 0 h 810203"/>
              <a:gd name="connsiteX1" fmla="*/ 4620986 w 4620986"/>
              <a:gd name="connsiteY1" fmla="*/ 0 h 810203"/>
              <a:gd name="connsiteX2" fmla="*/ 4572000 w 4620986"/>
              <a:gd name="connsiteY2" fmla="*/ 810203 h 810203"/>
              <a:gd name="connsiteX3" fmla="*/ 0 w 4620986"/>
              <a:gd name="connsiteY3" fmla="*/ 369332 h 810203"/>
              <a:gd name="connsiteX4" fmla="*/ 0 w 4620986"/>
              <a:gd name="connsiteY4" fmla="*/ 0 h 810203"/>
              <a:gd name="connsiteX0" fmla="*/ 0 w 4620986"/>
              <a:gd name="connsiteY0" fmla="*/ 0 h 810203"/>
              <a:gd name="connsiteX1" fmla="*/ 4620986 w 4620986"/>
              <a:gd name="connsiteY1" fmla="*/ 0 h 810203"/>
              <a:gd name="connsiteX2" fmla="*/ 4572000 w 4620986"/>
              <a:gd name="connsiteY2" fmla="*/ 810203 h 810203"/>
              <a:gd name="connsiteX3" fmla="*/ 0 w 4620986"/>
              <a:gd name="connsiteY3" fmla="*/ 369332 h 810203"/>
              <a:gd name="connsiteX4" fmla="*/ 0 w 4620986"/>
              <a:gd name="connsiteY4" fmla="*/ 0 h 810203"/>
              <a:gd name="connsiteX0" fmla="*/ 0 w 4620986"/>
              <a:gd name="connsiteY0" fmla="*/ 0 h 810203"/>
              <a:gd name="connsiteX1" fmla="*/ 4620986 w 4620986"/>
              <a:gd name="connsiteY1" fmla="*/ 0 h 810203"/>
              <a:gd name="connsiteX2" fmla="*/ 4572000 w 4620986"/>
              <a:gd name="connsiteY2" fmla="*/ 810203 h 810203"/>
              <a:gd name="connsiteX3" fmla="*/ 108857 w 4620986"/>
              <a:gd name="connsiteY3" fmla="*/ 657803 h 810203"/>
              <a:gd name="connsiteX4" fmla="*/ 0 w 4620986"/>
              <a:gd name="connsiteY4" fmla="*/ 0 h 810203"/>
              <a:gd name="connsiteX0" fmla="*/ 0 w 4588329"/>
              <a:gd name="connsiteY0" fmla="*/ 359228 h 810203"/>
              <a:gd name="connsiteX1" fmla="*/ 4588329 w 4588329"/>
              <a:gd name="connsiteY1" fmla="*/ 0 h 810203"/>
              <a:gd name="connsiteX2" fmla="*/ 4539343 w 4588329"/>
              <a:gd name="connsiteY2" fmla="*/ 810203 h 810203"/>
              <a:gd name="connsiteX3" fmla="*/ 76200 w 4588329"/>
              <a:gd name="connsiteY3" fmla="*/ 657803 h 810203"/>
              <a:gd name="connsiteX4" fmla="*/ 0 w 4588329"/>
              <a:gd name="connsiteY4" fmla="*/ 359228 h 810203"/>
              <a:gd name="connsiteX0" fmla="*/ 0 w 4588329"/>
              <a:gd name="connsiteY0" fmla="*/ 359228 h 827590"/>
              <a:gd name="connsiteX1" fmla="*/ 4588329 w 4588329"/>
              <a:gd name="connsiteY1" fmla="*/ 0 h 827590"/>
              <a:gd name="connsiteX2" fmla="*/ 4539343 w 4588329"/>
              <a:gd name="connsiteY2" fmla="*/ 810203 h 827590"/>
              <a:gd name="connsiteX3" fmla="*/ 2237014 w 4588329"/>
              <a:gd name="connsiteY3" fmla="*/ 517072 h 827590"/>
              <a:gd name="connsiteX4" fmla="*/ 76200 w 4588329"/>
              <a:gd name="connsiteY4" fmla="*/ 657803 h 827590"/>
              <a:gd name="connsiteX5" fmla="*/ 0 w 4588329"/>
              <a:gd name="connsiteY5" fmla="*/ 359228 h 827590"/>
              <a:gd name="connsiteX0" fmla="*/ 0 w 4544786"/>
              <a:gd name="connsiteY0" fmla="*/ 0 h 468362"/>
              <a:gd name="connsiteX1" fmla="*/ 4544786 w 4544786"/>
              <a:gd name="connsiteY1" fmla="*/ 65315 h 468362"/>
              <a:gd name="connsiteX2" fmla="*/ 4539343 w 4544786"/>
              <a:gd name="connsiteY2" fmla="*/ 450975 h 468362"/>
              <a:gd name="connsiteX3" fmla="*/ 2237014 w 4544786"/>
              <a:gd name="connsiteY3" fmla="*/ 157844 h 468362"/>
              <a:gd name="connsiteX4" fmla="*/ 76200 w 4544786"/>
              <a:gd name="connsiteY4" fmla="*/ 298575 h 468362"/>
              <a:gd name="connsiteX5" fmla="*/ 0 w 4544786"/>
              <a:gd name="connsiteY5" fmla="*/ 0 h 468362"/>
              <a:gd name="connsiteX0" fmla="*/ 0 w 4544786"/>
              <a:gd name="connsiteY0" fmla="*/ 194204 h 662566"/>
              <a:gd name="connsiteX1" fmla="*/ 4544786 w 4544786"/>
              <a:gd name="connsiteY1" fmla="*/ 259519 h 662566"/>
              <a:gd name="connsiteX2" fmla="*/ 4539343 w 4544786"/>
              <a:gd name="connsiteY2" fmla="*/ 645179 h 662566"/>
              <a:gd name="connsiteX3" fmla="*/ 2237014 w 4544786"/>
              <a:gd name="connsiteY3" fmla="*/ 352048 h 662566"/>
              <a:gd name="connsiteX4" fmla="*/ 76200 w 4544786"/>
              <a:gd name="connsiteY4" fmla="*/ 492779 h 662566"/>
              <a:gd name="connsiteX5" fmla="*/ 0 w 4544786"/>
              <a:gd name="connsiteY5" fmla="*/ 194204 h 6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4786" h="662566">
                <a:moveTo>
                  <a:pt x="0" y="194204"/>
                </a:moveTo>
                <a:cubicBezTo>
                  <a:pt x="1514929" y="215976"/>
                  <a:pt x="2251528" y="-295653"/>
                  <a:pt x="4544786" y="259519"/>
                </a:cubicBezTo>
                <a:cubicBezTo>
                  <a:pt x="4542972" y="388072"/>
                  <a:pt x="4541157" y="516626"/>
                  <a:pt x="4539343" y="645179"/>
                </a:cubicBezTo>
                <a:cubicBezTo>
                  <a:pt x="4161972" y="745872"/>
                  <a:pt x="2980871" y="377448"/>
                  <a:pt x="2237014" y="352048"/>
                </a:cubicBezTo>
                <a:cubicBezTo>
                  <a:pt x="1493157" y="326648"/>
                  <a:pt x="463550" y="533601"/>
                  <a:pt x="76200" y="492779"/>
                </a:cubicBezTo>
                <a:lnTo>
                  <a:pt x="0" y="194204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</a:t>
            </a:r>
            <a:r>
              <a:rPr lang="fr-FR" dirty="0" err="1">
                <a:solidFill>
                  <a:schemeClr val="bg1"/>
                </a:solidFill>
              </a:rPr>
              <a:t>InvestEUHLM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FB82495-803F-43E8-AC95-9512AE809E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00" y="2656114"/>
            <a:ext cx="2137372" cy="102170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3B86D28-E67D-43C8-A73C-279901DCD532}"/>
              </a:ext>
            </a:extLst>
          </p:cNvPr>
          <p:cNvSpPr txBox="1"/>
          <p:nvPr/>
        </p:nvSpPr>
        <p:spPr>
          <a:xfrm rot="17478807">
            <a:off x="4390674" y="2845945"/>
            <a:ext cx="926942" cy="369332"/>
          </a:xfrm>
          <a:prstGeom prst="rect">
            <a:avLst/>
          </a:prstGeom>
          <a:solidFill>
            <a:srgbClr val="3943AC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   UN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3CD2C3E-3810-443F-854C-BB2762494721}"/>
              </a:ext>
            </a:extLst>
          </p:cNvPr>
          <p:cNvSpPr txBox="1"/>
          <p:nvPr/>
        </p:nvSpPr>
        <p:spPr>
          <a:xfrm rot="18544240">
            <a:off x="4616550" y="2168848"/>
            <a:ext cx="1362751" cy="369332"/>
          </a:xfrm>
          <a:prstGeom prst="rect">
            <a:avLst/>
          </a:prstGeom>
          <a:solidFill>
            <a:srgbClr val="3943AC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LOGEMENT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106ACB8-619F-4F29-8665-FB58B4431AB7}"/>
              </a:ext>
            </a:extLst>
          </p:cNvPr>
          <p:cNvSpPr txBox="1"/>
          <p:nvPr/>
        </p:nvSpPr>
        <p:spPr>
          <a:xfrm rot="20065350">
            <a:off x="5489637" y="1278302"/>
            <a:ext cx="2211707" cy="369332"/>
          </a:xfrm>
          <a:prstGeom prst="rect">
            <a:avLst/>
          </a:prstGeom>
          <a:solidFill>
            <a:srgbClr val="3943AC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ABORDABLE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7FB5F24-6841-4123-9957-55C63D3F613C}"/>
              </a:ext>
            </a:extLst>
          </p:cNvPr>
          <p:cNvSpPr txBox="1"/>
          <p:nvPr/>
        </p:nvSpPr>
        <p:spPr>
          <a:xfrm rot="21427034">
            <a:off x="6759959" y="1141991"/>
            <a:ext cx="2211707" cy="369332"/>
          </a:xfrm>
          <a:prstGeom prst="rect">
            <a:avLst/>
          </a:prstGeom>
          <a:solidFill>
            <a:srgbClr val="3943AC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POUR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E02B07-C25A-4CAB-B06A-B34757851677}"/>
              </a:ext>
            </a:extLst>
          </p:cNvPr>
          <p:cNvSpPr txBox="1"/>
          <p:nvPr/>
        </p:nvSpPr>
        <p:spPr>
          <a:xfrm rot="651426">
            <a:off x="7398083" y="1344925"/>
            <a:ext cx="1951306" cy="369332"/>
          </a:xfrm>
          <a:prstGeom prst="rect">
            <a:avLst/>
          </a:prstGeom>
          <a:solidFill>
            <a:srgbClr val="3943AC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TOUS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5680C7F-B110-4DAA-A60B-316A41127BDD}"/>
              </a:ext>
            </a:extLst>
          </p:cNvPr>
          <p:cNvSpPr txBox="1"/>
          <p:nvPr/>
        </p:nvSpPr>
        <p:spPr>
          <a:xfrm rot="2010005">
            <a:off x="8452584" y="1782937"/>
            <a:ext cx="1014979" cy="369332"/>
          </a:xfrm>
          <a:prstGeom prst="rect">
            <a:avLst/>
          </a:prstGeom>
          <a:solidFill>
            <a:srgbClr val="3943AC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extérieur, signe, texte, herbe&#10;&#10;Description générée automatiquement">
            <a:extLst>
              <a:ext uri="{FF2B5EF4-FFF2-40B4-BE49-F238E27FC236}">
                <a16:creationId xmlns:a16="http://schemas.microsoft.com/office/drawing/2014/main" id="{EE967B13-1E8A-45C0-9B2E-981E05CE45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4" y="0"/>
            <a:ext cx="12220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7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>
            <a:extLst>
              <a:ext uri="{FF2B5EF4-FFF2-40B4-BE49-F238E27FC236}">
                <a16:creationId xmlns:a16="http://schemas.microsoft.com/office/drawing/2014/main" id="{662A632A-9E8C-4E1F-9A5D-C6A17D275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71589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C1CB6D73-7922-4703-853F-73B3CA406AB4}" type="slidenum">
              <a:rPr lang="fr-FR" altLang="fr-FR" sz="1200" b="1">
                <a:solidFill>
                  <a:srgbClr val="FFFFFF"/>
                </a:solidFill>
                <a:latin typeface="Tw Cen MT" panose="020B0602020104020603" pitchFamily="34" charset="0"/>
              </a:rPr>
              <a:pPr algn="ctr" eaLnBrk="1" hangingPunct="1">
                <a:lnSpc>
                  <a:spcPct val="80000"/>
                </a:lnSpc>
              </a:pPr>
              <a:t>3</a:t>
            </a:fld>
            <a:endParaRPr lang="fr-FR" altLang="fr-FR" sz="1200" b="1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3075" name="Picture 14">
            <a:extLst>
              <a:ext uri="{FF2B5EF4-FFF2-40B4-BE49-F238E27FC236}">
                <a16:creationId xmlns:a16="http://schemas.microsoft.com/office/drawing/2014/main" id="{C360DAC3-6755-4E15-8EA7-D92DB3B2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33375"/>
            <a:ext cx="1763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Espace réservé du contenu 2">
            <a:extLst>
              <a:ext uri="{FF2B5EF4-FFF2-40B4-BE49-F238E27FC236}">
                <a16:creationId xmlns:a16="http://schemas.microsoft.com/office/drawing/2014/main" id="{FA65C16B-1BE4-426C-825A-CA7B810B2B31}"/>
              </a:ext>
            </a:extLst>
          </p:cNvPr>
          <p:cNvSpPr txBox="1">
            <a:spLocks/>
          </p:cNvSpPr>
          <p:nvPr/>
        </p:nvSpPr>
        <p:spPr bwMode="auto">
          <a:xfrm>
            <a:off x="2136776" y="1628776"/>
            <a:ext cx="8531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fr-FR" altLang="fr-FR" sz="2800" i="1"/>
              <a:t>	</a:t>
            </a:r>
            <a:endParaRPr lang="fr-FR" altLang="fr-FR" sz="280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18609-E9E7-44DD-828E-A6382A7562BB}"/>
              </a:ext>
            </a:extLst>
          </p:cNvPr>
          <p:cNvSpPr/>
          <p:nvPr/>
        </p:nvSpPr>
        <p:spPr>
          <a:xfrm>
            <a:off x="1524001" y="6669088"/>
            <a:ext cx="7667625" cy="188912"/>
          </a:xfrm>
          <a:prstGeom prst="rect">
            <a:avLst/>
          </a:prstGeom>
          <a:solidFill>
            <a:srgbClr val="1C8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8" name="Titre 1">
            <a:extLst>
              <a:ext uri="{FF2B5EF4-FFF2-40B4-BE49-F238E27FC236}">
                <a16:creationId xmlns:a16="http://schemas.microsoft.com/office/drawing/2014/main" id="{41177589-D7C9-41B4-96DF-E32979FE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75" y="333375"/>
            <a:ext cx="5056188" cy="990600"/>
          </a:xfrm>
        </p:spPr>
        <p:txBody>
          <a:bodyPr/>
          <a:lstStyle/>
          <a:p>
            <a:pPr algn="l" eaLnBrk="1" hangingPunct="1"/>
            <a:r>
              <a:rPr lang="fr-FR" altLang="fr-FR" sz="4800" b="1" dirty="0"/>
              <a:t>Financement BEI</a:t>
            </a:r>
            <a:endParaRPr lang="fr-FR" altLang="fr-FR" sz="4800" b="1" dirty="0">
              <a:solidFill>
                <a:srgbClr val="1A6A7A"/>
              </a:solidFill>
            </a:endParaRPr>
          </a:p>
        </p:txBody>
      </p:sp>
      <p:pic>
        <p:nvPicPr>
          <p:cNvPr id="3079" name="Image 14">
            <a:extLst>
              <a:ext uri="{FF2B5EF4-FFF2-40B4-BE49-F238E27FC236}">
                <a16:creationId xmlns:a16="http://schemas.microsoft.com/office/drawing/2014/main" id="{080F5CC9-D15F-46C3-AC60-AE9831EFB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>
            <a:fillRect/>
          </a:stretch>
        </p:blipFill>
        <p:spPr bwMode="auto">
          <a:xfrm>
            <a:off x="0" y="-13252"/>
            <a:ext cx="12255259" cy="68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A3F28-BF63-4506-AD06-C523AABB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8C2BF8-4140-40D4-BCFB-4F1114B80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2BD84B-AA14-4C53-A53E-5C32982A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55" y="324964"/>
            <a:ext cx="10895162" cy="619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4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2B4639-A8B3-49DD-8868-FCB9F833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49E495-D15F-4C06-9F3F-AA2E2E980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33EEF0-5849-4C5E-81DD-7667EEC8A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698" y="-16045"/>
            <a:ext cx="6740105" cy="690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36583-E4B8-4FCE-B004-04747CAB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ACF9F2-B4C0-4FC9-8D44-33A58E114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C153E9-F75D-4314-9CF0-D2AD77D98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0"/>
            <a:ext cx="10703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2E69679-B5F7-4C5B-BDC4-B7F3CC7F3115}"/>
              </a:ext>
            </a:extLst>
          </p:cNvPr>
          <p:cNvSpPr/>
          <p:nvPr/>
        </p:nvSpPr>
        <p:spPr>
          <a:xfrm>
            <a:off x="4269106" y="400051"/>
            <a:ext cx="3223260" cy="6000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8" name="Picture 4" descr="RÃ©sultat de recherche d'images pour &quot;CEB&quot;">
            <a:extLst>
              <a:ext uri="{FF2B5EF4-FFF2-40B4-BE49-F238E27FC236}">
                <a16:creationId xmlns:a16="http://schemas.microsoft.com/office/drawing/2014/main" id="{8D49F1E0-540A-4E18-8035-AFF38CF6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27" y="3451193"/>
            <a:ext cx="2439192" cy="15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 de recherche d'images pour &quot;ush&quot;">
            <a:extLst>
              <a:ext uri="{FF2B5EF4-FFF2-40B4-BE49-F238E27FC236}">
                <a16:creationId xmlns:a16="http://schemas.microsoft.com/office/drawing/2014/main" id="{A070FDB5-6F47-46AC-9543-D78C74D9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53" y="1748026"/>
            <a:ext cx="1965960" cy="11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Ã©sultat de recherche d'images pour &quot;la banque des territoires&quot;">
            <a:extLst>
              <a:ext uri="{FF2B5EF4-FFF2-40B4-BE49-F238E27FC236}">
                <a16:creationId xmlns:a16="http://schemas.microsoft.com/office/drawing/2014/main" id="{4E2CE0A0-5F21-4F0A-8C3C-E2B5ECFD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35" y="1115750"/>
            <a:ext cx="2148841" cy="48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BEI&quot;">
            <a:extLst>
              <a:ext uri="{FF2B5EF4-FFF2-40B4-BE49-F238E27FC236}">
                <a16:creationId xmlns:a16="http://schemas.microsoft.com/office/drawing/2014/main" id="{B5DA59F4-B9CD-4B8F-A526-1807072B6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35" y="2809857"/>
            <a:ext cx="2258377" cy="1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Ã©sultat de recherche d'images pour &quot;BEI&quot;">
            <a:extLst>
              <a:ext uri="{FF2B5EF4-FFF2-40B4-BE49-F238E27FC236}">
                <a16:creationId xmlns:a16="http://schemas.microsoft.com/office/drawing/2014/main" id="{AC21469A-C5B9-48C6-BAFA-FA150AA66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94" y="2809489"/>
            <a:ext cx="3002258" cy="16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Ã©sultat de recherche d'images pour &quot;CEB&quot;">
            <a:extLst>
              <a:ext uri="{FF2B5EF4-FFF2-40B4-BE49-F238E27FC236}">
                <a16:creationId xmlns:a16="http://schemas.microsoft.com/office/drawing/2014/main" id="{4B80C94C-2EF9-49DC-B968-8BF4FF13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930" y="4348828"/>
            <a:ext cx="3002258" cy="193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Ã©sultat de recherche d'images pour &quot;investEU&quot;">
            <a:extLst>
              <a:ext uri="{FF2B5EF4-FFF2-40B4-BE49-F238E27FC236}">
                <a16:creationId xmlns:a16="http://schemas.microsoft.com/office/drawing/2014/main" id="{3ECC9597-C7F8-4922-9E8A-0BEC3453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54" y="1051642"/>
            <a:ext cx="2398395" cy="119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 : gauche 4">
            <a:extLst>
              <a:ext uri="{FF2B5EF4-FFF2-40B4-BE49-F238E27FC236}">
                <a16:creationId xmlns:a16="http://schemas.microsoft.com/office/drawing/2014/main" id="{04E03A63-C47A-4790-A79C-370D173E6810}"/>
              </a:ext>
            </a:extLst>
          </p:cNvPr>
          <p:cNvSpPr/>
          <p:nvPr/>
        </p:nvSpPr>
        <p:spPr>
          <a:xfrm>
            <a:off x="7561784" y="1269205"/>
            <a:ext cx="1590279" cy="6714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Garantie UE</a:t>
            </a:r>
          </a:p>
        </p:txBody>
      </p:sp>
      <p:sp>
        <p:nvSpPr>
          <p:cNvPr id="14" name="Flèche : gauche 13">
            <a:extLst>
              <a:ext uri="{FF2B5EF4-FFF2-40B4-BE49-F238E27FC236}">
                <a16:creationId xmlns:a16="http://schemas.microsoft.com/office/drawing/2014/main" id="{C1A57EA8-B7FC-4784-9DA7-CCC5ECD54EBC}"/>
              </a:ext>
            </a:extLst>
          </p:cNvPr>
          <p:cNvSpPr/>
          <p:nvPr/>
        </p:nvSpPr>
        <p:spPr>
          <a:xfrm>
            <a:off x="7582773" y="3088622"/>
            <a:ext cx="1768157" cy="6714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Prêts globaux</a:t>
            </a:r>
          </a:p>
        </p:txBody>
      </p:sp>
      <p:sp>
        <p:nvSpPr>
          <p:cNvPr id="15" name="Flèche : gauche 14">
            <a:extLst>
              <a:ext uri="{FF2B5EF4-FFF2-40B4-BE49-F238E27FC236}">
                <a16:creationId xmlns:a16="http://schemas.microsoft.com/office/drawing/2014/main" id="{5FC4D656-3335-49DF-A9EA-66D0E975FDA7}"/>
              </a:ext>
            </a:extLst>
          </p:cNvPr>
          <p:cNvSpPr/>
          <p:nvPr/>
        </p:nvSpPr>
        <p:spPr>
          <a:xfrm>
            <a:off x="7582773" y="5052753"/>
            <a:ext cx="1858564" cy="607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Prêts globaux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EE3365-40F6-4FBD-988C-38175C33179C}"/>
              </a:ext>
            </a:extLst>
          </p:cNvPr>
          <p:cNvSpPr txBox="1"/>
          <p:nvPr/>
        </p:nvSpPr>
        <p:spPr>
          <a:xfrm>
            <a:off x="4189096" y="5014084"/>
            <a:ext cx="3466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Plateforme</a:t>
            </a:r>
            <a:r>
              <a:rPr lang="fr-FR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FR" b="1" dirty="0" err="1">
                <a:solidFill>
                  <a:srgbClr val="002060"/>
                </a:solidFill>
              </a:rPr>
              <a:t>InvestEUHLM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484AD9F-68F2-4C28-BEC7-7651DEBCDF33}"/>
              </a:ext>
            </a:extLst>
          </p:cNvPr>
          <p:cNvSpPr txBox="1"/>
          <p:nvPr/>
        </p:nvSpPr>
        <p:spPr>
          <a:xfrm>
            <a:off x="4123131" y="344493"/>
            <a:ext cx="3466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002060"/>
                </a:solidFill>
              </a:rPr>
              <a:t>InvestEUHLM</a:t>
            </a:r>
            <a:endParaRPr lang="fr-FR" sz="2800" b="1" dirty="0">
              <a:solidFill>
                <a:srgbClr val="002060"/>
              </a:solidFill>
            </a:endParaRPr>
          </a:p>
          <a:p>
            <a:pPr algn="ctr"/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038" name="Picture 14" descr="RÃ©sultat de recherche d'images pour &quot;HLM&quot;">
            <a:extLst>
              <a:ext uri="{FF2B5EF4-FFF2-40B4-BE49-F238E27FC236}">
                <a16:creationId xmlns:a16="http://schemas.microsoft.com/office/drawing/2014/main" id="{D50254F4-58B4-4A50-866D-87BAE34E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0335"/>
            <a:ext cx="2047501" cy="14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359E3DDB-1240-4BFA-9014-A6CF8D656B51}"/>
              </a:ext>
            </a:extLst>
          </p:cNvPr>
          <p:cNvSpPr/>
          <p:nvPr/>
        </p:nvSpPr>
        <p:spPr>
          <a:xfrm>
            <a:off x="2193475" y="2501734"/>
            <a:ext cx="2002255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needs</a:t>
            </a:r>
            <a:endParaRPr lang="fr-FR" dirty="0"/>
          </a:p>
        </p:txBody>
      </p:sp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959BA4B1-AF38-4691-82C7-F755F2218C08}"/>
              </a:ext>
            </a:extLst>
          </p:cNvPr>
          <p:cNvCxnSpPr>
            <a:cxnSpLocks/>
            <a:stCxn id="17" idx="1"/>
            <a:endCxn id="1038" idx="0"/>
          </p:cNvCxnSpPr>
          <p:nvPr/>
        </p:nvCxnSpPr>
        <p:spPr>
          <a:xfrm rot="10800000" flipV="1">
            <a:off x="1023751" y="744603"/>
            <a:ext cx="3099380" cy="19357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425B80A5-9397-43ED-B8DE-662E1B2D57C6}"/>
              </a:ext>
            </a:extLst>
          </p:cNvPr>
          <p:cNvCxnSpPr>
            <a:cxnSpLocks/>
            <a:stCxn id="1038" idx="2"/>
          </p:cNvCxnSpPr>
          <p:nvPr/>
        </p:nvCxnSpPr>
        <p:spPr>
          <a:xfrm rot="16200000" flipH="1">
            <a:off x="1740138" y="3452021"/>
            <a:ext cx="1666606" cy="30993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891E175A-E9A4-4BF4-982C-DB1F4D183C21}"/>
              </a:ext>
            </a:extLst>
          </p:cNvPr>
          <p:cNvSpPr txBox="1"/>
          <p:nvPr/>
        </p:nvSpPr>
        <p:spPr>
          <a:xfrm>
            <a:off x="7935798" y="3673699"/>
            <a:ext cx="197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Logement social</a:t>
            </a:r>
          </a:p>
          <a:p>
            <a:r>
              <a:rPr lang="fr-FR" sz="1200" dirty="0">
                <a:solidFill>
                  <a:srgbClr val="002060"/>
                </a:solidFill>
              </a:rPr>
              <a:t>Logement intermédiaire</a:t>
            </a:r>
          </a:p>
          <a:p>
            <a:r>
              <a:rPr lang="fr-FR" sz="1200" dirty="0">
                <a:solidFill>
                  <a:srgbClr val="002060"/>
                </a:solidFill>
              </a:rPr>
              <a:t>Rénovation thermique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A9A4C3A-21B1-44A5-8B1D-897D5002D888}"/>
              </a:ext>
            </a:extLst>
          </p:cNvPr>
          <p:cNvSpPr txBox="1"/>
          <p:nvPr/>
        </p:nvSpPr>
        <p:spPr>
          <a:xfrm>
            <a:off x="7959338" y="5583316"/>
            <a:ext cx="1977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Logement accompagné</a:t>
            </a:r>
          </a:p>
          <a:p>
            <a:r>
              <a:rPr lang="fr-FR" sz="1200" dirty="0">
                <a:solidFill>
                  <a:srgbClr val="002060"/>
                </a:solidFill>
              </a:rPr>
              <a:t>Logement d’abord</a:t>
            </a:r>
          </a:p>
          <a:p>
            <a:r>
              <a:rPr lang="fr-FR" sz="1200" dirty="0">
                <a:solidFill>
                  <a:srgbClr val="002060"/>
                </a:solidFill>
              </a:rPr>
              <a:t>Besoins spéciaux</a:t>
            </a:r>
          </a:p>
          <a:p>
            <a:r>
              <a:rPr lang="fr-FR" sz="1200" dirty="0">
                <a:solidFill>
                  <a:srgbClr val="002060"/>
                </a:solidFill>
              </a:rPr>
              <a:t>Migrants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E9732BA-79AC-4181-A2E5-EB207AD8E769}"/>
              </a:ext>
            </a:extLst>
          </p:cNvPr>
          <p:cNvSpPr txBox="1"/>
          <p:nvPr/>
        </p:nvSpPr>
        <p:spPr>
          <a:xfrm>
            <a:off x="1143000" y="821546"/>
            <a:ext cx="3013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AMI besoins de co-financements</a:t>
            </a:r>
          </a:p>
          <a:p>
            <a:r>
              <a:rPr lang="fr-FR" sz="1400" dirty="0">
                <a:solidFill>
                  <a:srgbClr val="002060"/>
                </a:solidFill>
              </a:rPr>
              <a:t>CUS</a:t>
            </a:r>
          </a:p>
          <a:p>
            <a:r>
              <a:rPr lang="fr-FR" sz="1400" dirty="0">
                <a:solidFill>
                  <a:srgbClr val="002060"/>
                </a:solidFill>
              </a:rPr>
              <a:t>Plan stratégique de patrimoine</a:t>
            </a:r>
          </a:p>
          <a:p>
            <a:r>
              <a:rPr lang="fr-FR" sz="1400" dirty="0">
                <a:solidFill>
                  <a:srgbClr val="002060"/>
                </a:solidFill>
              </a:rPr>
              <a:t>Société de coordination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1622DC-BCEE-43B1-81D3-1E29D47FF56D}"/>
              </a:ext>
            </a:extLst>
          </p:cNvPr>
          <p:cNvSpPr txBox="1"/>
          <p:nvPr/>
        </p:nvSpPr>
        <p:spPr>
          <a:xfrm>
            <a:off x="1048904" y="5275694"/>
            <a:ext cx="297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Réponses – besoins annuels d’investissement - thèmes</a:t>
            </a:r>
          </a:p>
        </p:txBody>
      </p:sp>
      <p:sp>
        <p:nvSpPr>
          <p:cNvPr id="28" name="Flèche : gauche 27">
            <a:extLst>
              <a:ext uri="{FF2B5EF4-FFF2-40B4-BE49-F238E27FC236}">
                <a16:creationId xmlns:a16="http://schemas.microsoft.com/office/drawing/2014/main" id="{0F8A9D85-E1E4-4CC7-BB79-04A3BA92BE04}"/>
              </a:ext>
            </a:extLst>
          </p:cNvPr>
          <p:cNvSpPr/>
          <p:nvPr/>
        </p:nvSpPr>
        <p:spPr>
          <a:xfrm>
            <a:off x="2108613" y="3297933"/>
            <a:ext cx="2047501" cy="9243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Loans</a:t>
            </a:r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C286413-77FF-4A62-B9CA-6EF6444845D4}"/>
              </a:ext>
            </a:extLst>
          </p:cNvPr>
          <p:cNvSpPr txBox="1"/>
          <p:nvPr/>
        </p:nvSpPr>
        <p:spPr>
          <a:xfrm>
            <a:off x="2604255" y="4036797"/>
            <a:ext cx="2976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Couplés aux</a:t>
            </a:r>
          </a:p>
          <a:p>
            <a:r>
              <a:rPr lang="fr-FR" sz="1400" dirty="0">
                <a:solidFill>
                  <a:srgbClr val="002060"/>
                </a:solidFill>
              </a:rPr>
              <a:t>prêts principaux</a:t>
            </a:r>
          </a:p>
          <a:p>
            <a:r>
              <a:rPr lang="fr-FR" sz="1400" dirty="0">
                <a:solidFill>
                  <a:srgbClr val="002060"/>
                </a:solidFill>
              </a:rPr>
              <a:t>Offre globale</a:t>
            </a:r>
          </a:p>
        </p:txBody>
      </p:sp>
    </p:spTree>
    <p:extLst>
      <p:ext uri="{BB962C8B-B14F-4D97-AF65-F5344CB8AC3E}">
        <p14:creationId xmlns:p14="http://schemas.microsoft.com/office/powerpoint/2010/main" val="28420710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224</Words>
  <Application>Microsoft Office PowerPoint</Application>
  <PresentationFormat>Grand écran</PresentationFormat>
  <Paragraphs>47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Thème Office</vt:lpstr>
      <vt:lpstr>Présentation PowerPoint</vt:lpstr>
      <vt:lpstr>Présentation PowerPoint</vt:lpstr>
      <vt:lpstr>Financement BEI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GHEKIERE</dc:creator>
  <cp:lastModifiedBy>Laurent GHEKIERE</cp:lastModifiedBy>
  <cp:revision>7</cp:revision>
  <dcterms:created xsi:type="dcterms:W3CDTF">2020-03-04T09:28:19Z</dcterms:created>
  <dcterms:modified xsi:type="dcterms:W3CDTF">2020-03-04T10:09:19Z</dcterms:modified>
</cp:coreProperties>
</file>